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44"/>
  </p:notesMasterIdLst>
  <p:sldIdLst>
    <p:sldId id="256" r:id="rId2"/>
    <p:sldId id="258" r:id="rId3"/>
    <p:sldId id="257" r:id="rId4"/>
    <p:sldId id="260" r:id="rId5"/>
    <p:sldId id="273" r:id="rId6"/>
    <p:sldId id="263" r:id="rId7"/>
    <p:sldId id="264" r:id="rId8"/>
    <p:sldId id="267" r:id="rId9"/>
    <p:sldId id="268" r:id="rId10"/>
    <p:sldId id="270" r:id="rId11"/>
    <p:sldId id="280" r:id="rId12"/>
    <p:sldId id="269" r:id="rId13"/>
    <p:sldId id="282" r:id="rId14"/>
    <p:sldId id="271" r:id="rId15"/>
    <p:sldId id="283" r:id="rId16"/>
    <p:sldId id="275" r:id="rId17"/>
    <p:sldId id="272" r:id="rId18"/>
    <p:sldId id="274" r:id="rId19"/>
    <p:sldId id="276" r:id="rId20"/>
    <p:sldId id="277" r:id="rId21"/>
    <p:sldId id="307" r:id="rId22"/>
    <p:sldId id="308" r:id="rId23"/>
    <p:sldId id="278" r:id="rId24"/>
    <p:sldId id="284" r:id="rId25"/>
    <p:sldId id="279" r:id="rId26"/>
    <p:sldId id="285" r:id="rId27"/>
    <p:sldId id="289" r:id="rId28"/>
    <p:sldId id="311" r:id="rId29"/>
    <p:sldId id="290" r:id="rId30"/>
    <p:sldId id="291" r:id="rId31"/>
    <p:sldId id="292" r:id="rId32"/>
    <p:sldId id="293" r:id="rId33"/>
    <p:sldId id="302" r:id="rId34"/>
    <p:sldId id="294" r:id="rId35"/>
    <p:sldId id="295" r:id="rId36"/>
    <p:sldId id="296" r:id="rId37"/>
    <p:sldId id="299" r:id="rId38"/>
    <p:sldId id="303" r:id="rId39"/>
    <p:sldId id="305" r:id="rId40"/>
    <p:sldId id="306" r:id="rId41"/>
    <p:sldId id="309" r:id="rId42"/>
    <p:sldId id="304" r:id="rId4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4" autoAdjust="0"/>
    <p:restoredTop sz="81056" autoAdjust="0"/>
  </p:normalViewPr>
  <p:slideViewPr>
    <p:cSldViewPr snapToGrid="0">
      <p:cViewPr varScale="1">
        <p:scale>
          <a:sx n="59" d="100"/>
          <a:sy n="59" d="100"/>
        </p:scale>
        <p:origin x="10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98A2C9-BB90-44C4-A454-428897CC5DA5}" type="datetimeFigureOut">
              <a:rPr lang="it-IT" smtClean="0"/>
              <a:t>19/02/2021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1438D4-E8D3-420B-A256-7146884A0D5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5057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1438D4-E8D3-420B-A256-7146884A0D51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91209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1438D4-E8D3-420B-A256-7146884A0D51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43333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1438D4-E8D3-420B-A256-7146884A0D51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2752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1438D4-E8D3-420B-A256-7146884A0D51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7204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1438D4-E8D3-420B-A256-7146884A0D51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3815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1438D4-E8D3-420B-A256-7146884A0D51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9928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1438D4-E8D3-420B-A256-7146884A0D51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0482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1438D4-E8D3-420B-A256-7146884A0D51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126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1438D4-E8D3-420B-A256-7146884A0D51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1554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1438D4-E8D3-420B-A256-7146884A0D51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046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1438D4-E8D3-420B-A256-7146884A0D51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5558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1438D4-E8D3-420B-A256-7146884A0D51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4851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062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2/19/2021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321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2/19/2021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774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2/19/2021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348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2/19/2021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641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2/19/2021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19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2/19/2021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224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2/19/2021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762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2/19/2021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232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21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02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55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ricolashop.it/" TargetMode="External"/><Relationship Id="rId2" Type="http://schemas.openxmlformats.org/officeDocument/2006/relationships/hyperlink" Target="https://www.peragashop.com/giardinaggio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ibimex.i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rato estivo in controluce">
            <a:extLst>
              <a:ext uri="{FF2B5EF4-FFF2-40B4-BE49-F238E27FC236}">
                <a16:creationId xmlns:a16="http://schemas.microsoft.com/office/drawing/2014/main" id="{E0C0EE40-4B79-4764-8ED4-4BEF953835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9948" b="5782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4B986F88-1433-4AF7-AF71-41A89DC93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46064">
                <a:srgbClr val="000000">
                  <a:alpha val="30000"/>
                </a:srgbClr>
              </a:gs>
              <a:gs pos="68000">
                <a:srgbClr val="000000">
                  <a:alpha val="20000"/>
                </a:srgbClr>
              </a:gs>
              <a:gs pos="0">
                <a:schemeClr val="tx1">
                  <a:alpha val="0"/>
                </a:schemeClr>
              </a:gs>
              <a:gs pos="26000">
                <a:schemeClr val="tx1">
                  <a:alpha val="20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61F8988-8886-47C0-B908-13DE89DE5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FFFFFF"/>
                </a:solidFill>
              </a:rPr>
              <a:t>Oltre il Giardino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44FFD5D-B985-4624-BBCD-50AD2E168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6400798"/>
            <a:ext cx="12188952" cy="457201"/>
          </a:xfrm>
          <a:prstGeom prst="rect">
            <a:avLst/>
          </a:prstGeom>
          <a:gradFill>
            <a:gsLst>
              <a:gs pos="61000">
                <a:srgbClr val="000000">
                  <a:alpha val="10000"/>
                </a:srgbClr>
              </a:gs>
              <a:gs pos="7000">
                <a:schemeClr val="tx1">
                  <a:alpha val="0"/>
                </a:schemeClr>
              </a:gs>
              <a:gs pos="10000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608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EE679A-641D-4237-B24D-918A98B45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6000" dirty="0"/>
              <a:t>Peragashop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7B4C179-CC72-4F3D-A6F3-E812C89275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48" y="1940346"/>
            <a:ext cx="5636024" cy="4430473"/>
          </a:xfr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A16CC855-5B95-46D4-8A02-A3F2059BBA89}"/>
              </a:ext>
            </a:extLst>
          </p:cNvPr>
          <p:cNvSpPr txBox="1">
            <a:spLocks/>
          </p:cNvSpPr>
          <p:nvPr/>
        </p:nvSpPr>
        <p:spPr>
          <a:xfrm>
            <a:off x="6096000" y="2108201"/>
            <a:ext cx="5863652" cy="443047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24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36697C2A-7787-4E0A-9B4B-A268F2DCF55F}"/>
              </a:ext>
            </a:extLst>
          </p:cNvPr>
          <p:cNvSpPr txBox="1">
            <a:spLocks/>
          </p:cNvSpPr>
          <p:nvPr/>
        </p:nvSpPr>
        <p:spPr>
          <a:xfrm>
            <a:off x="6211425" y="2169643"/>
            <a:ext cx="5525874" cy="390137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dirty="0"/>
              <a:t>Dedicato anch’esso alla vendita di prodotti e attrezzatture da giardino, per l’agricoltura e non solo. </a:t>
            </a:r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61495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CB94AEB-12C0-4DA7-A9A0-00FFABB4C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073550" cy="5126203"/>
          </a:xfrm>
        </p:spPr>
        <p:txBody>
          <a:bodyPr anchor="ctr">
            <a:normAutofit/>
          </a:bodyPr>
          <a:lstStyle/>
          <a:p>
            <a:pPr algn="r"/>
            <a:r>
              <a:rPr lang="it-IT" dirty="0"/>
              <a:t>Pro e contro</a:t>
            </a:r>
            <a:endParaRPr lang="it-IT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2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4552793-7DFF-4EC7-AC69-D34A75D01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6B94522B-4412-4672-9B47-E513846B186B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6000"/>
              <a:t>Peragashop</a:t>
            </a:r>
            <a:endParaRPr lang="it-IT" dirty="0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53C0E37C-28A4-40DA-9BC9-239173506874}"/>
              </a:ext>
            </a:extLst>
          </p:cNvPr>
          <p:cNvSpPr txBox="1">
            <a:spLocks/>
          </p:cNvSpPr>
          <p:nvPr/>
        </p:nvSpPr>
        <p:spPr>
          <a:xfrm>
            <a:off x="4367087" y="1737360"/>
            <a:ext cx="6630649" cy="391393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it-IT" sz="2000" dirty="0"/>
              <a:t>PRO: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it-IT" sz="2000" dirty="0"/>
              <a:t>Menu nell’Homepage 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it-IT" sz="2000" dirty="0"/>
              <a:t>Intestazione che permette all’utente di visualizzare i suoi dati e il carrello con relativo importo.</a:t>
            </a:r>
          </a:p>
          <a:p>
            <a:pPr>
              <a:lnSpc>
                <a:spcPct val="110000"/>
              </a:lnSpc>
            </a:pPr>
            <a:r>
              <a:rPr lang="it-IT" sz="2000" dirty="0"/>
              <a:t>CONTRO: 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it-IT" sz="2000" dirty="0"/>
              <a:t>Parte centrale </a:t>
            </a:r>
            <a:r>
              <a:rPr lang="it-IT" sz="2000" dirty="0" err="1"/>
              <a:t>Homapage</a:t>
            </a:r>
            <a:r>
              <a:rPr lang="it-IT" sz="2000" dirty="0"/>
              <a:t> potrebbe disorientare l’utente</a:t>
            </a:r>
          </a:p>
          <a:p>
            <a:pPr>
              <a:lnSpc>
                <a:spcPct val="110000"/>
              </a:lnSpc>
            </a:pPr>
            <a:r>
              <a:rPr lang="it-IT" sz="2000" dirty="0"/>
              <a:t>-  Non è presente una pagina come funziona.</a:t>
            </a:r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110621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6C1FE8-69AE-467C-9DBB-630817DDC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6000" dirty="0"/>
              <a:t>Agricolashop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51A0EDD-05BD-4C74-9F1D-BF5AC6EB9D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24" y="1941695"/>
            <a:ext cx="5598311" cy="4370738"/>
          </a:xfr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313A332A-C259-49C4-B1BF-A101F0EA62BC}"/>
              </a:ext>
            </a:extLst>
          </p:cNvPr>
          <p:cNvSpPr txBox="1">
            <a:spLocks/>
          </p:cNvSpPr>
          <p:nvPr/>
        </p:nvSpPr>
        <p:spPr>
          <a:xfrm>
            <a:off x="6211425" y="2169643"/>
            <a:ext cx="5525874" cy="390137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dirty="0"/>
              <a:t>Questo sito presenta un’interfaccia che ricorda la vita bucolica, sembrerebbe essere il sito che potrebbe attirare per la maggiore gli utenti che si dedicano a tali passioni e lavori. </a:t>
            </a:r>
            <a:br>
              <a:rPr lang="it-IT" sz="2400" dirty="0"/>
            </a:br>
            <a:br>
              <a:rPr lang="it-IT" sz="2400" dirty="0"/>
            </a:br>
            <a:endParaRPr lang="it-IT" sz="2400" dirty="0"/>
          </a:p>
          <a:p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535901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CB94AEB-12C0-4DA7-A9A0-00FFABB4C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073550" cy="5126203"/>
          </a:xfrm>
        </p:spPr>
        <p:txBody>
          <a:bodyPr anchor="ctr">
            <a:normAutofit/>
          </a:bodyPr>
          <a:lstStyle/>
          <a:p>
            <a:pPr algn="r"/>
            <a:r>
              <a:rPr lang="it-IT" dirty="0"/>
              <a:t>Pro e contro</a:t>
            </a:r>
            <a:endParaRPr lang="it-IT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2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4552793-7DFF-4EC7-AC69-D34A75D01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53C0E37C-28A4-40DA-9BC9-239173506874}"/>
              </a:ext>
            </a:extLst>
          </p:cNvPr>
          <p:cNvSpPr txBox="1">
            <a:spLocks/>
          </p:cNvSpPr>
          <p:nvPr/>
        </p:nvSpPr>
        <p:spPr>
          <a:xfrm>
            <a:off x="4367087" y="1737360"/>
            <a:ext cx="6630649" cy="391393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it-IT" sz="2000" dirty="0"/>
              <a:t>PRO: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it-IT" sz="2000" dirty="0"/>
              <a:t>- Catalogo molto fornito</a:t>
            </a:r>
          </a:p>
          <a:p>
            <a:pPr>
              <a:lnSpc>
                <a:spcPct val="110000"/>
              </a:lnSpc>
            </a:pPr>
            <a:r>
              <a:rPr lang="it-IT" sz="2000" dirty="0"/>
              <a:t>CONTRO: </a:t>
            </a:r>
          </a:p>
          <a:p>
            <a:r>
              <a:rPr lang="it-IT" sz="2000" dirty="0"/>
              <a:t>- La maggior parte delle funzionalità è presente solo nell’</a:t>
            </a:r>
            <a:r>
              <a:rPr lang="it-IT" sz="2000" dirty="0" err="1"/>
              <a:t>header</a:t>
            </a:r>
            <a:r>
              <a:rPr lang="it-IT" sz="2000" dirty="0"/>
              <a:t> della pagina</a:t>
            </a:r>
          </a:p>
          <a:p>
            <a:r>
              <a:rPr lang="it-IT" sz="2000" dirty="0"/>
              <a:t>- La vendita si espande anche a più ambiti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B80EC09E-108C-4F44-9218-0148047FCBDC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6000"/>
              <a:t>Agricolashop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25530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FC7F38-7AC9-4076-9CFF-E81483F5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6000" dirty="0"/>
              <a:t>Ribimex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1A0BEF0B-9ED9-44BD-A6C0-85D638FAA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1922897"/>
            <a:ext cx="5151120" cy="4386463"/>
          </a:xfr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E1DADC74-3F86-400A-A1A8-99FCA8BCA663}"/>
              </a:ext>
            </a:extLst>
          </p:cNvPr>
          <p:cNvSpPr txBox="1">
            <a:spLocks/>
          </p:cNvSpPr>
          <p:nvPr/>
        </p:nvSpPr>
        <p:spPr>
          <a:xfrm>
            <a:off x="6211425" y="2169643"/>
            <a:ext cx="5525874" cy="390137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dirty="0"/>
              <a:t>Questo sito è dedicato agli oggetti da giardinaggio e la loro manutenzione, infatti sono presenti e disponibili eventuali pezzi di ricambio per i prodotti precedentemente acquistati.</a:t>
            </a:r>
          </a:p>
          <a:p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90514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CB94AEB-12C0-4DA7-A9A0-00FFABB4C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073550" cy="5126203"/>
          </a:xfrm>
        </p:spPr>
        <p:txBody>
          <a:bodyPr anchor="ctr">
            <a:normAutofit/>
          </a:bodyPr>
          <a:lstStyle/>
          <a:p>
            <a:pPr algn="r"/>
            <a:r>
              <a:rPr lang="it-IT" dirty="0"/>
              <a:t>Pro e contro</a:t>
            </a:r>
            <a:endParaRPr lang="it-IT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2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4552793-7DFF-4EC7-AC69-D34A75D01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53C0E37C-28A4-40DA-9BC9-239173506874}"/>
              </a:ext>
            </a:extLst>
          </p:cNvPr>
          <p:cNvSpPr txBox="1">
            <a:spLocks/>
          </p:cNvSpPr>
          <p:nvPr/>
        </p:nvSpPr>
        <p:spPr>
          <a:xfrm>
            <a:off x="4367087" y="1737360"/>
            <a:ext cx="6630649" cy="391393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PRO: </a:t>
            </a:r>
          </a:p>
          <a:p>
            <a:r>
              <a:rPr lang="it-IT" sz="2000" dirty="0"/>
              <a:t>- Sezione dedicata all’assistenza tecnica dei prodotti.</a:t>
            </a:r>
          </a:p>
          <a:p>
            <a:endParaRPr lang="it-IT" sz="2000" dirty="0"/>
          </a:p>
          <a:p>
            <a:r>
              <a:rPr lang="it-IT" sz="2000" dirty="0"/>
              <a:t>CONTRO:</a:t>
            </a:r>
          </a:p>
          <a:p>
            <a:r>
              <a:rPr lang="it-IT" sz="2000" dirty="0"/>
              <a:t>- Non  è possibile l’acquisto essendo il sito non</a:t>
            </a:r>
            <a:br>
              <a:rPr lang="it-IT" sz="2000" dirty="0"/>
            </a:br>
            <a:r>
              <a:rPr lang="it-IT" sz="2000" dirty="0"/>
              <a:t>e-commerce.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D32A592E-8ECC-47BF-9037-6DFACFA716B7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6000"/>
              <a:t>Ribimex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32876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78373A-2AF5-48F0-952F-1260EE03B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Soluzione Proposta-Oltre il giardino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E03A6B00-E25F-419B-8F63-FB3487CAD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90" y="1737360"/>
            <a:ext cx="11020096" cy="4679206"/>
          </a:xfrm>
        </p:spPr>
      </p:pic>
    </p:spTree>
    <p:extLst>
      <p:ext uri="{BB962C8B-B14F-4D97-AF65-F5344CB8AC3E}">
        <p14:creationId xmlns:p14="http://schemas.microsoft.com/office/powerpoint/2010/main" val="2574542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1F3FFB-B7DB-432E-A4EC-BE9693477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6000"/>
              <a:t>Soluzione proposta</a:t>
            </a:r>
            <a:endParaRPr lang="it-IT" sz="6000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254CC351-C8CC-4E24-A4C1-6F72FAE6C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2"/>
            <a:ext cx="10058400" cy="3012439"/>
          </a:xfrm>
        </p:spPr>
        <p:txBody>
          <a:bodyPr>
            <a:normAutofit/>
          </a:bodyPr>
          <a:lstStyle/>
          <a:p>
            <a:r>
              <a:rPr lang="it-IT" sz="2400" dirty="0"/>
              <a:t>La nostra soluzione è un e-commerce attraverso il quale un utente può acquistare oggetti di agricoltura, giardinaggio e cura delle piante. </a:t>
            </a:r>
          </a:p>
          <a:p>
            <a:r>
              <a:rPr lang="it-IT" sz="2400" dirty="0"/>
              <a:t>Il nostro sito si propone di essere quanto più user-</a:t>
            </a:r>
            <a:r>
              <a:rPr lang="it-IT" sz="2400" dirty="0" err="1"/>
              <a:t>friendly</a:t>
            </a:r>
            <a:r>
              <a:rPr lang="it-IT" sz="2400" dirty="0"/>
              <a:t> grazie alla homepage della piattaforma che presenta un logo ben visibile, il tasto di accesso e le pagine relative alle informazioni di assistenza. </a:t>
            </a:r>
          </a:p>
        </p:txBody>
      </p:sp>
    </p:spTree>
    <p:extLst>
      <p:ext uri="{BB962C8B-B14F-4D97-AF65-F5344CB8AC3E}">
        <p14:creationId xmlns:p14="http://schemas.microsoft.com/office/powerpoint/2010/main" val="3083733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1F3FFB-B7DB-432E-A4EC-BE9693477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6000" dirty="0"/>
              <a:t>Soluzione proposta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E9DF396-1291-41A0-8761-0143A86F7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3136" y="2036905"/>
            <a:ext cx="10085727" cy="387516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 sz="2400" dirty="0"/>
              <a:t>«Oltre il giardino» è accessibili da due tipologie di utenze: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it-IT" sz="2400" dirty="0"/>
              <a:t>UTENTE:</a:t>
            </a:r>
            <a:r>
              <a:rPr lang="it-IT" sz="2400" dirty="0">
                <a:sym typeface="Wingdings" panose="05000000000000000000" pitchFamily="2" charset="2"/>
              </a:rPr>
              <a:t> l’utente finale che può usufruire di tutte le funzionalità della piattaforma. Dalla visualizzazione del catalogo, all’acquisto di vari prodotti, passando dalla modifica dei propri dati, alla ricerca dei prodotti.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it-IT" sz="2400" dirty="0"/>
              <a:t>AMMINISTRATORE </a:t>
            </a:r>
            <a:r>
              <a:rPr lang="it-IT" sz="2400" dirty="0">
                <a:sym typeface="Wingdings" panose="05000000000000000000" pitchFamily="2" charset="2"/>
              </a:rPr>
              <a:t> utente  che si occupa di visualizzare/gestire e della manutenzione della piattaforma. Inserendo nuovi prodotti nel catalogo, modificandone i prezzi e visualizzando tutte le informazione necessari  sugli ordini complessivi effettuati dagli utenti.</a:t>
            </a:r>
          </a:p>
        </p:txBody>
      </p:sp>
    </p:spTree>
    <p:extLst>
      <p:ext uri="{BB962C8B-B14F-4D97-AF65-F5344CB8AC3E}">
        <p14:creationId xmlns:p14="http://schemas.microsoft.com/office/powerpoint/2010/main" val="3586554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EF3B46-16A9-4CC9-8654-302D5B4A6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6000" dirty="0"/>
              <a:t>Diagramma Navigazionale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D5AF0389-ABD0-4FD8-9356-D70386AC6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6"/>
          <a:stretch/>
        </p:blipFill>
        <p:spPr>
          <a:xfrm>
            <a:off x="1097280" y="1948168"/>
            <a:ext cx="10058400" cy="4004442"/>
          </a:xfrm>
        </p:spPr>
      </p:pic>
    </p:spTree>
    <p:extLst>
      <p:ext uri="{BB962C8B-B14F-4D97-AF65-F5344CB8AC3E}">
        <p14:creationId xmlns:p14="http://schemas.microsoft.com/office/powerpoint/2010/main" val="237653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B23A93-7B3E-4FB3-BFFB-B21E573BA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6000" dirty="0"/>
              <a:t>Introduzione</a:t>
            </a:r>
            <a:r>
              <a:rPr lang="it-IT" dirty="0"/>
              <a:t>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CA40387-8720-4A0F-B0CE-FFD488F52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it-IT" sz="2800" dirty="0"/>
              <a:t>Oltre il giardino è un e-commerce rivolto ad un pubblico di utenti con la passione del giardinaggio e dell’agricoltura. </a:t>
            </a:r>
          </a:p>
          <a:p>
            <a:r>
              <a:rPr lang="it-IT" sz="2800" dirty="0"/>
              <a:t>La realizzazione del sito vede la collaborazione di due studentesse: </a:t>
            </a:r>
          </a:p>
          <a:p>
            <a:r>
              <a:rPr lang="it-IT" sz="2800" dirty="0"/>
              <a:t>- Alessia Crispo, matricola 0512103853</a:t>
            </a:r>
          </a:p>
          <a:p>
            <a:r>
              <a:rPr lang="it-IT" sz="2800" dirty="0"/>
              <a:t>- Luisa Cauteruccio, matricola 0512103478</a:t>
            </a:r>
          </a:p>
        </p:txBody>
      </p:sp>
    </p:spTree>
    <p:extLst>
      <p:ext uri="{BB962C8B-B14F-4D97-AF65-F5344CB8AC3E}">
        <p14:creationId xmlns:p14="http://schemas.microsoft.com/office/powerpoint/2010/main" val="2526305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5EAFA6-F89C-4D99-A26E-BA7271B0A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6000" dirty="0"/>
              <a:t>Mappa Dei Contenuti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CF3D3F5F-F42D-4380-8BD7-713C6A4FD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2" r="5122" b="24958"/>
          <a:stretch/>
        </p:blipFill>
        <p:spPr>
          <a:xfrm>
            <a:off x="574922" y="2042886"/>
            <a:ext cx="11042155" cy="3459843"/>
          </a:xfrm>
        </p:spPr>
      </p:pic>
    </p:spTree>
    <p:extLst>
      <p:ext uri="{BB962C8B-B14F-4D97-AF65-F5344CB8AC3E}">
        <p14:creationId xmlns:p14="http://schemas.microsoft.com/office/powerpoint/2010/main" val="1068024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6FADA0-DEED-4D07-975E-B3BCE807B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6000" dirty="0"/>
              <a:t>Catalogo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229F961-8C2C-4CDA-B276-C7BA507B39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9" b="-1"/>
          <a:stretch/>
        </p:blipFill>
        <p:spPr>
          <a:xfrm>
            <a:off x="1638178" y="2008413"/>
            <a:ext cx="9517502" cy="432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75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564C56-ED0A-4B01-A83A-C134A0425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6000" dirty="0"/>
              <a:t>Carrello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5AFE898-9DA2-4D8D-AD0D-DDC325603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929" y="1983512"/>
            <a:ext cx="9160329" cy="436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749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55926E-0009-4DF4-9142-6F5BD5818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6000" dirty="0"/>
              <a:t>Database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CFE661A3-2B83-4029-B091-EF5C09A9A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9"/>
          <a:stretch/>
        </p:blipFill>
        <p:spPr>
          <a:xfrm>
            <a:off x="859144" y="2051877"/>
            <a:ext cx="10473712" cy="4169310"/>
          </a:xfrm>
        </p:spPr>
      </p:pic>
    </p:spTree>
    <p:extLst>
      <p:ext uri="{BB962C8B-B14F-4D97-AF65-F5344CB8AC3E}">
        <p14:creationId xmlns:p14="http://schemas.microsoft.com/office/powerpoint/2010/main" val="1161914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7ECF65-577A-4DDF-8AFC-912C326A5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6000" dirty="0"/>
              <a:t>MVC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72F23613-5F54-4DF8-B386-E20A80D276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082278"/>
            <a:ext cx="3715352" cy="4221333"/>
          </a:xfr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F8DB81DC-A1BF-4597-A193-B70B35474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819" y="2449771"/>
            <a:ext cx="4160967" cy="330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2703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16D0DE-D0D3-40E1-962A-427600419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6000" dirty="0"/>
              <a:t>Data Source</a:t>
            </a:r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070BDEB5-932D-433A-8578-F198AEEA6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054" y="1963821"/>
            <a:ext cx="8432271" cy="4404895"/>
          </a:xfrm>
        </p:spPr>
      </p:pic>
    </p:spTree>
    <p:extLst>
      <p:ext uri="{BB962C8B-B14F-4D97-AF65-F5344CB8AC3E}">
        <p14:creationId xmlns:p14="http://schemas.microsoft.com/office/powerpoint/2010/main" val="65825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D0207B8-772F-4689-82E4-4867560BA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681922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Responsive</a:t>
            </a:r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B3CA0D9D-47A9-4162-AA3A-5DC6DAAA5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17" y="246229"/>
            <a:ext cx="6459170" cy="603262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33724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34461041-8413-4023-ABA7-9E499B0AD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2D5FA3F1-5BF1-47B2-B016-798808BBA567}"/>
              </a:ext>
            </a:extLst>
          </p:cNvPr>
          <p:cNvSpPr txBox="1">
            <a:spLocks/>
          </p:cNvSpPr>
          <p:nvPr/>
        </p:nvSpPr>
        <p:spPr>
          <a:xfrm>
            <a:off x="1187355" y="4374204"/>
            <a:ext cx="9818390" cy="10293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Navbar - Responsive </a:t>
            </a:r>
          </a:p>
        </p:txBody>
      </p:sp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BA96D045-E1C0-41E3-A22E-9A9042445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33" y="1675046"/>
            <a:ext cx="9824112" cy="1424495"/>
          </a:xfrm>
          <a:prstGeom prst="rect">
            <a:avLst/>
          </a:prstGeom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05BCF04-4702-43D0-BE8F-DBF6C2F65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0" y="5569068"/>
            <a:ext cx="9601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53B4A494-ED20-47DD-A927-05EA273B0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09443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34461041-8413-4023-ABA7-9E499B0AD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05BCF04-4702-43D0-BE8F-DBF6C2F65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0" y="5569068"/>
            <a:ext cx="9601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53B4A494-ED20-47DD-A927-05EA273B0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5A260B85-4FC1-479B-AE4B-E6211F55F2C7}"/>
              </a:ext>
            </a:extLst>
          </p:cNvPr>
          <p:cNvSpPr txBox="1">
            <a:spLocks/>
          </p:cNvSpPr>
          <p:nvPr/>
        </p:nvSpPr>
        <p:spPr>
          <a:xfrm>
            <a:off x="1187355" y="4374204"/>
            <a:ext cx="9818390" cy="10293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Navbar - Responsive </a:t>
            </a:r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33D2B33F-8749-4749-A200-7E8FE26EA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78" y="1502162"/>
            <a:ext cx="3312784" cy="1891968"/>
          </a:xfrm>
          <a:prstGeom prst="rect">
            <a:avLst/>
          </a:prstGeom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A8F95DE0-F7A0-44FE-B543-D359D3222B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93"/>
          <a:stretch/>
        </p:blipFill>
        <p:spPr>
          <a:xfrm>
            <a:off x="7479414" y="819920"/>
            <a:ext cx="3312784" cy="2899502"/>
          </a:xfrm>
          <a:prstGeom prst="rect">
            <a:avLst/>
          </a:prstGeom>
        </p:spPr>
      </p:pic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E9308660-9A54-49C2-9998-8E2792D80518}"/>
              </a:ext>
            </a:extLst>
          </p:cNvPr>
          <p:cNvCxnSpPr>
            <a:cxnSpLocks/>
          </p:cNvCxnSpPr>
          <p:nvPr/>
        </p:nvCxnSpPr>
        <p:spPr>
          <a:xfrm>
            <a:off x="5029200" y="2269671"/>
            <a:ext cx="2122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0567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9D66598-2988-478A-BF00-5422DC5164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4"/>
          <a:stretch/>
        </p:blipFill>
        <p:spPr>
          <a:xfrm>
            <a:off x="0" y="819150"/>
            <a:ext cx="12192000" cy="5346070"/>
          </a:xfrm>
          <a:prstGeom prst="rect">
            <a:avLst/>
          </a:pr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F24F5BFB-5C88-4F72-81DE-E559704120EA}"/>
              </a:ext>
            </a:extLst>
          </p:cNvPr>
          <p:cNvSpPr txBox="1">
            <a:spLocks/>
          </p:cNvSpPr>
          <p:nvPr/>
        </p:nvSpPr>
        <p:spPr>
          <a:xfrm>
            <a:off x="332558" y="119718"/>
            <a:ext cx="10058400" cy="87544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6000"/>
              <a:t>Catalogo - Responsive</a:t>
            </a:r>
            <a:endParaRPr lang="it-IT" sz="6000" dirty="0"/>
          </a:p>
        </p:txBody>
      </p:sp>
    </p:spTree>
    <p:extLst>
      <p:ext uri="{BB962C8B-B14F-4D97-AF65-F5344CB8AC3E}">
        <p14:creationId xmlns:p14="http://schemas.microsoft.com/office/powerpoint/2010/main" val="2010186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BDC89CF-3329-450B-BD1B-7A2F24BE0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754" y="639097"/>
            <a:ext cx="6253317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Dal </a:t>
            </a:r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giardinaggio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all’agricoltura</a:t>
            </a:r>
            <a:endParaRPr lang="en-US" sz="8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Sezione di radici e piante giovani">
            <a:extLst>
              <a:ext uri="{FF2B5EF4-FFF2-40B4-BE49-F238E27FC236}">
                <a16:creationId xmlns:a16="http://schemas.microsoft.com/office/drawing/2014/main" id="{A3D60E5B-2B96-46F7-9A4F-288622B799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311" r="4362"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0129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74F3366-2242-4252-92B7-6E64491EB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843" y="869793"/>
            <a:ext cx="7906313" cy="5477639"/>
          </a:xfrm>
          <a:prstGeom prst="rect">
            <a:avLst/>
          </a:prstGeom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09934B0F-AB58-4D91-BA8A-26E702F0FD9B}"/>
              </a:ext>
            </a:extLst>
          </p:cNvPr>
          <p:cNvSpPr txBox="1">
            <a:spLocks/>
          </p:cNvSpPr>
          <p:nvPr/>
        </p:nvSpPr>
        <p:spPr>
          <a:xfrm>
            <a:off x="332558" y="119718"/>
            <a:ext cx="10058400" cy="87544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6000" dirty="0"/>
              <a:t>Catalogo - Responsive</a:t>
            </a:r>
          </a:p>
        </p:txBody>
      </p:sp>
    </p:spTree>
    <p:extLst>
      <p:ext uri="{BB962C8B-B14F-4D97-AF65-F5344CB8AC3E}">
        <p14:creationId xmlns:p14="http://schemas.microsoft.com/office/powerpoint/2010/main" val="2345584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AE0E7483-ECCB-41FF-9EA8-53F349E33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472" y="979223"/>
            <a:ext cx="3514942" cy="5291108"/>
          </a:xfrm>
          <a:prstGeom prst="rect">
            <a:avLst/>
          </a:prstGeo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801F54A4-DB3B-4FBF-9840-D47996618C39}"/>
              </a:ext>
            </a:extLst>
          </p:cNvPr>
          <p:cNvSpPr txBox="1">
            <a:spLocks/>
          </p:cNvSpPr>
          <p:nvPr/>
        </p:nvSpPr>
        <p:spPr>
          <a:xfrm>
            <a:off x="332558" y="119718"/>
            <a:ext cx="10058400" cy="87544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6000" dirty="0"/>
              <a:t>Catalogo - Responsive</a:t>
            </a:r>
          </a:p>
        </p:txBody>
      </p:sp>
    </p:spTree>
    <p:extLst>
      <p:ext uri="{BB962C8B-B14F-4D97-AF65-F5344CB8AC3E}">
        <p14:creationId xmlns:p14="http://schemas.microsoft.com/office/powerpoint/2010/main" val="22062244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2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24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rimo piano della tastiera di una calcolatrice">
            <a:extLst>
              <a:ext uri="{FF2B5EF4-FFF2-40B4-BE49-F238E27FC236}">
                <a16:creationId xmlns:a16="http://schemas.microsoft.com/office/drawing/2014/main" id="{0F9E606C-0619-4B31-9BF5-F10DD2E940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150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C537E75-2288-46FE-95FB-153FD21C69B6}"/>
              </a:ext>
            </a:extLst>
          </p:cNvPr>
          <p:cNvSpPr txBox="1">
            <a:spLocks/>
          </p:cNvSpPr>
          <p:nvPr/>
        </p:nvSpPr>
        <p:spPr>
          <a:xfrm>
            <a:off x="1066800" y="1051555"/>
            <a:ext cx="10058400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8000">
                <a:solidFill>
                  <a:srgbClr val="FFFFFF"/>
                </a:solidFill>
              </a:rPr>
              <a:t>Amministratore</a:t>
            </a:r>
            <a:endParaRPr lang="en-US" sz="8000" dirty="0">
              <a:solidFill>
                <a:srgbClr val="FFFFFF"/>
              </a:solidFill>
            </a:endParaRPr>
          </a:p>
        </p:txBody>
      </p:sp>
      <p:cxnSp>
        <p:nvCxnSpPr>
          <p:cNvPr id="34" name="Straight Connector 26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28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55997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DC9FF5C9-BB9B-49CC-8DF8-551D82821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2400300"/>
            <a:ext cx="11258550" cy="1748465"/>
          </a:xfrm>
          <a:prstGeom prst="rect">
            <a:avLst/>
          </a:pr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ED44C879-DA71-4EF9-BA9B-C1DD9BC3BD4E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dirty="0"/>
              <a:t>Amministratore</a:t>
            </a:r>
          </a:p>
        </p:txBody>
      </p:sp>
    </p:spTree>
    <p:extLst>
      <p:ext uri="{BB962C8B-B14F-4D97-AF65-F5344CB8AC3E}">
        <p14:creationId xmlns:p14="http://schemas.microsoft.com/office/powerpoint/2010/main" val="38947684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DAE7067-A8A1-47FD-871F-6A6A2BCC9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926" y="1085850"/>
            <a:ext cx="9682091" cy="5215354"/>
          </a:xfrm>
          <a:prstGeom prst="rect">
            <a:avLst/>
          </a:pr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79A89340-9B9E-49C4-9FA2-3FA24C3FB519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dirty="0"/>
              <a:t>Amministratore</a:t>
            </a:r>
          </a:p>
        </p:txBody>
      </p:sp>
    </p:spTree>
    <p:extLst>
      <p:ext uri="{BB962C8B-B14F-4D97-AF65-F5344CB8AC3E}">
        <p14:creationId xmlns:p14="http://schemas.microsoft.com/office/powerpoint/2010/main" val="5174537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81D0612-4D6B-449F-AC86-3F8353FA8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64" y="762422"/>
            <a:ext cx="9892471" cy="5609490"/>
          </a:xfrm>
          <a:prstGeom prst="rect">
            <a:avLst/>
          </a:pr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E9A1CF82-825A-4703-97FC-C078AEE49F19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/>
              <a:t>Amministratore</a:t>
            </a:r>
            <a:endParaRPr lang="it-IT" sz="4800" dirty="0"/>
          </a:p>
        </p:txBody>
      </p:sp>
    </p:spTree>
    <p:extLst>
      <p:ext uri="{BB962C8B-B14F-4D97-AF65-F5344CB8AC3E}">
        <p14:creationId xmlns:p14="http://schemas.microsoft.com/office/powerpoint/2010/main" val="42623792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708BFF5C-AEBB-438F-AF23-DFD6186FB8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8"/>
          <a:stretch/>
        </p:blipFill>
        <p:spPr>
          <a:xfrm>
            <a:off x="551675" y="944894"/>
            <a:ext cx="11088647" cy="2894455"/>
          </a:xfrm>
          <a:prstGeom prst="rect">
            <a:avLst/>
          </a:pr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6A75DCED-3CBD-4DDB-A9A3-4E2166FBA5AE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dirty="0"/>
              <a:t>Amministratore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2E300541-C3BF-4C90-AA8F-CF6033D3C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01"/>
          <a:stretch/>
        </p:blipFill>
        <p:spPr>
          <a:xfrm>
            <a:off x="2573159" y="4172099"/>
            <a:ext cx="7106642" cy="206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0798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1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15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416D0DE-D0D3-40E1-962A-427600419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Barra di ricerca</a:t>
            </a: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4098BD58-9E6C-4477-BA1A-EC184B534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9" y="1406977"/>
            <a:ext cx="5299675" cy="2068942"/>
          </a:xfrm>
          <a:prstGeom prst="rect">
            <a:avLst/>
          </a:prstGeom>
        </p:spPr>
      </p:pic>
      <p:pic>
        <p:nvPicPr>
          <p:cNvPr id="7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DF998DC0-FED5-4861-87CB-A705283F57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4" r="4255"/>
          <a:stretch/>
        </p:blipFill>
        <p:spPr>
          <a:xfrm>
            <a:off x="6256867" y="1504640"/>
            <a:ext cx="5302232" cy="1873613"/>
          </a:xfrm>
          <a:prstGeom prst="rect">
            <a:avLst/>
          </a:prstGeom>
        </p:spPr>
      </p:pic>
      <p:cxnSp>
        <p:nvCxnSpPr>
          <p:cNvPr id="23" name="Straight Connector 17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26976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CD2BAEB-E133-43DD-B624-94B9AA4AD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Menù</a:t>
            </a:r>
            <a:endParaRPr lang="en-US" sz="6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0FCD42D-F63D-403E-8DE8-91134269D8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56" b="31156"/>
          <a:stretch/>
        </p:blipFill>
        <p:spPr>
          <a:xfrm>
            <a:off x="5937011" y="1192258"/>
            <a:ext cx="5299675" cy="2789237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0CD587E1-2050-4ABA-98A6-50D21ECC4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02" y="1470133"/>
            <a:ext cx="5302232" cy="1942628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961641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47066D-C905-4648-98E9-4E01545C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6000" dirty="0"/>
              <a:t>Carrello Vuoto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25017D8C-5CC8-40A5-A41B-3A55531E2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796225"/>
            <a:ext cx="10058400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97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B23A93-7B3E-4FB3-BFFB-B21E573BA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6000" dirty="0"/>
              <a:t>Obiettivo</a:t>
            </a:r>
            <a:r>
              <a:rPr lang="it-IT" dirty="0"/>
              <a:t>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CA40387-8720-4A0F-B0CE-FFD488F52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sz="3200" dirty="0"/>
              <a:t>La presente proposta progettuale nasce per rispondere all’esigenza di un cliente privato o di    un’azienda di avere a disposizione una piattaforma centralizzata per il commercio di prodotti e strumenti volti alla coltivazione e alla cura delle piante.</a:t>
            </a:r>
          </a:p>
          <a:p>
            <a:pPr marL="0" indent="0">
              <a:buNone/>
            </a:pP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4272033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56C20F-EBD3-4EB4-9748-20E1BCE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6000" dirty="0"/>
              <a:t>Page-</a:t>
            </a:r>
            <a:r>
              <a:rPr lang="it-IT" sz="6000" dirty="0" err="1"/>
              <a:t>Error</a:t>
            </a:r>
            <a:endParaRPr lang="it-IT" sz="60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C90AA9F-EA00-4DEA-972B-773F8A062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819" y="2164610"/>
            <a:ext cx="3915321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910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3C1EDC-84E3-47E0-AFB8-200FE118C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6000" dirty="0"/>
              <a:t>Messaggi di errore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41F62C46-B690-419C-A3B0-EACF419EB3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" t="5394" r="1766" b="8904"/>
          <a:stretch/>
        </p:blipFill>
        <p:spPr>
          <a:xfrm>
            <a:off x="1585261" y="2663115"/>
            <a:ext cx="9021478" cy="200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393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5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5E87264-63C7-4209-A8C0-3CE34AAC6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r>
              <a:rPr lang="it-IT" sz="6000" dirty="0"/>
              <a:t>Pagine Statiche</a:t>
            </a:r>
          </a:p>
        </p:txBody>
      </p:sp>
      <p:cxnSp>
        <p:nvCxnSpPr>
          <p:cNvPr id="29" name="Straight Connector 17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1509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D4BFC445-02D5-49EE-8347-BA1B6F514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" y="2390861"/>
            <a:ext cx="3726647" cy="2729768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B3430436-F898-4E28-B1BE-D6EB588D0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588" y="2390862"/>
            <a:ext cx="4460529" cy="2290426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DBFE87-8465-4EA1-BFA0-D88E3EA7C3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016" y="2390862"/>
            <a:ext cx="4212763" cy="2290426"/>
          </a:xfrm>
          <a:prstGeom prst="rect">
            <a:avLst/>
          </a:prstGeom>
        </p:spPr>
      </p:pic>
      <p:sp>
        <p:nvSpPr>
          <p:cNvPr id="30" name="Rectangle 19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17569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B23A93-7B3E-4FB3-BFFB-B21E573BA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6000" dirty="0"/>
              <a:t>Utenti </a:t>
            </a:r>
            <a:r>
              <a:rPr lang="it-IT" dirty="0"/>
              <a:t>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CA40387-8720-4A0F-B0CE-FFD488F52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sz="3200" dirty="0"/>
              <a:t>Oltre all’utente finale, che potrà usufruire dei servizi messi a disposizione sul nostro sistema, abbiamo previsto anche la figura di un amministratore che avrà servizi e responsabilità maggiori dell’utente.</a:t>
            </a:r>
          </a:p>
          <a:p>
            <a:r>
              <a:rPr lang="it-IT" sz="3200" dirty="0"/>
              <a:t>Inoltre a prescindere dal tipo di utente, prima di poter usufruire di qualsiasi servizio bisogna autenticarsi tramite email e password. </a:t>
            </a:r>
          </a:p>
        </p:txBody>
      </p:sp>
    </p:spTree>
    <p:extLst>
      <p:ext uri="{BB962C8B-B14F-4D97-AF65-F5344CB8AC3E}">
        <p14:creationId xmlns:p14="http://schemas.microsoft.com/office/powerpoint/2010/main" val="3149060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8B31B7BB-EDDA-48EE-8FDA-84B3AD85E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>
            <a:normAutofit/>
          </a:bodyPr>
          <a:lstStyle/>
          <a:p>
            <a:r>
              <a:rPr lang="it-IT" sz="6000" dirty="0"/>
              <a:t>Prodotti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846C1AB3-AC8A-41BB-80A4-FFA1ACA6B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2"/>
            <a:ext cx="5983606" cy="4168612"/>
          </a:xfrm>
        </p:spPr>
        <p:txBody>
          <a:bodyPr>
            <a:noAutofit/>
          </a:bodyPr>
          <a:lstStyle/>
          <a:p>
            <a:r>
              <a:rPr lang="it-IT" sz="2600" dirty="0"/>
              <a:t>I prodotti proposti sul nostro e-commerce sono di tre tipologie: 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2600" dirty="0"/>
              <a:t>Prodotti di giardinaggio 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2600" dirty="0"/>
              <a:t>Prodotti di agricoltura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2600" dirty="0"/>
              <a:t>Prodotti di cura delle piante</a:t>
            </a:r>
          </a:p>
          <a:p>
            <a:endParaRPr lang="it-IT" sz="2600" dirty="0"/>
          </a:p>
        </p:txBody>
      </p:sp>
      <p:pic>
        <p:nvPicPr>
          <p:cNvPr id="11" name="Picture 4" descr="Pesche su un albero">
            <a:extLst>
              <a:ext uri="{FF2B5EF4-FFF2-40B4-BE49-F238E27FC236}">
                <a16:creationId xmlns:a16="http://schemas.microsoft.com/office/drawing/2014/main" id="{F9687A7A-8A31-4251-8974-97A0B9013D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53" r="6830" b="-2"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46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6F6EFD-55D3-4F69-B161-BC4F6109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6000" dirty="0"/>
              <a:t>Funzionalità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74FE87C-527A-41A5-8816-9C8324B20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800" dirty="0"/>
              <a:t>Gli utenti hanno a disposizione un catalogo che potranno visualizzare e sfogliare in qualsiasi momento. Da esso sarà possibile aggiungere un prodotto al carrello, dal quale poi successivamente si potrà procedere con l’acquisto, con il pagamento del rispettivo importo. </a:t>
            </a:r>
          </a:p>
          <a:p>
            <a:endParaRPr lang="it-IT" sz="2800" dirty="0"/>
          </a:p>
          <a:p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3918703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iante grasse in miniatura">
            <a:extLst>
              <a:ext uri="{FF2B5EF4-FFF2-40B4-BE49-F238E27FC236}">
                <a16:creationId xmlns:a16="http://schemas.microsoft.com/office/drawing/2014/main" id="{6850A69E-341C-4A65-90AA-BCE89284EC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67" r="32453" b="-1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olo 1">
            <a:extLst>
              <a:ext uri="{FF2B5EF4-FFF2-40B4-BE49-F238E27FC236}">
                <a16:creationId xmlns:a16="http://schemas.microsoft.com/office/drawing/2014/main" id="{488608C3-7CD8-4D47-88E8-878642D001D8}"/>
              </a:ext>
            </a:extLst>
          </p:cNvPr>
          <p:cNvSpPr txBox="1">
            <a:spLocks/>
          </p:cNvSpPr>
          <p:nvPr/>
        </p:nvSpPr>
        <p:spPr>
          <a:xfrm>
            <a:off x="5172072" y="286603"/>
            <a:ext cx="5983607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6000" dirty="0"/>
              <a:t>Funzionalità</a:t>
            </a: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4040817D-DA5E-4C17-BD3F-0377E09EBFB2}"/>
              </a:ext>
            </a:extLst>
          </p:cNvPr>
          <p:cNvSpPr txBox="1">
            <a:spLocks/>
          </p:cNvSpPr>
          <p:nvPr/>
        </p:nvSpPr>
        <p:spPr>
          <a:xfrm>
            <a:off x="5172072" y="2260601"/>
            <a:ext cx="6370354" cy="43107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Le funzionalità del sistema nello specifico sono: 	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000" dirty="0"/>
              <a:t> Registrazione nuovo utente mediante email e password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000" dirty="0"/>
              <a:t> Catalogo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000" dirty="0"/>
              <a:t> Carrello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000" dirty="0"/>
              <a:t> Procedi all’ordine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000" dirty="0"/>
              <a:t> Gestione amministratore</a:t>
            </a:r>
          </a:p>
          <a:p>
            <a:r>
              <a:rPr lang="it-IT" sz="2000" dirty="0"/>
              <a:t>Ne parleremo nel dettagli successivamente.</a:t>
            </a:r>
          </a:p>
        </p:txBody>
      </p:sp>
    </p:spTree>
    <p:extLst>
      <p:ext uri="{BB962C8B-B14F-4D97-AF65-F5344CB8AC3E}">
        <p14:creationId xmlns:p14="http://schemas.microsoft.com/office/powerpoint/2010/main" val="1302768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642E9D-2ED8-4BBD-B4BD-23508ECEF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6000" dirty="0"/>
              <a:t>Analisi dei siti esistenti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5BA4746-FB63-42FF-992E-CDA974C4B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sz="2400" dirty="0"/>
              <a:t>La seguente piattaforma si propone sul mercato in seguito ad un’analisi di siti esistenti ai quali si ispira. </a:t>
            </a:r>
          </a:p>
          <a:p>
            <a:pPr marL="0" indent="0">
              <a:buNone/>
            </a:pPr>
            <a:endParaRPr lang="it-IT" sz="2400" dirty="0"/>
          </a:p>
          <a:p>
            <a:pPr marL="0" indent="0">
              <a:buNone/>
            </a:pPr>
            <a:r>
              <a:rPr lang="it-IT" sz="2400" dirty="0"/>
              <a:t>Ne sono un esempio: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400" dirty="0"/>
              <a:t> Peragashop </a:t>
            </a:r>
            <a:r>
              <a:rPr lang="it-IT" sz="2400" dirty="0">
                <a:sym typeface="Wingdings" panose="05000000000000000000" pitchFamily="2" charset="2"/>
              </a:rPr>
              <a:t> </a:t>
            </a:r>
            <a:r>
              <a:rPr lang="it-IT" sz="2400" b="0" i="0" u="sng" strike="noStrike" dirty="0">
                <a:solidFill>
                  <a:schemeClr val="tx1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https://www.peragashop.com/giardinaggio</a:t>
            </a:r>
            <a:endParaRPr lang="it-IT" sz="2400" b="0" i="0" u="sng" strike="noStrike" dirty="0">
              <a:solidFill>
                <a:schemeClr val="tx1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2400" dirty="0"/>
              <a:t>Agricolashop </a:t>
            </a:r>
            <a:r>
              <a:rPr lang="it-IT" sz="2400" dirty="0">
                <a:sym typeface="Wingdings" panose="05000000000000000000" pitchFamily="2" charset="2"/>
              </a:rPr>
              <a:t> </a:t>
            </a:r>
            <a:r>
              <a:rPr lang="it-IT" sz="2400" b="0" i="0" u="sng" strike="noStrike" dirty="0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https://www.agricolashop.it/</a:t>
            </a:r>
            <a:endParaRPr lang="it-IT" sz="2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2400" dirty="0">
                <a:sym typeface="Wingdings" panose="05000000000000000000" pitchFamily="2" charset="2"/>
              </a:rPr>
              <a:t>Ribimex  </a:t>
            </a:r>
            <a:r>
              <a:rPr lang="it-IT" sz="2400" b="0" i="0" u="sng" strike="noStrike" dirty="0">
                <a:solidFill>
                  <a:schemeClr val="tx1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https://www.ribimex.it/</a:t>
            </a:r>
            <a:r>
              <a:rPr lang="it-IT" sz="2400" b="0" i="0" u="none" strike="noStrike" dirty="0">
                <a:solidFill>
                  <a:schemeClr val="tx1"/>
                </a:solidFill>
                <a:effectLst/>
              </a:rPr>
              <a:t> </a:t>
            </a:r>
            <a:endParaRPr lang="it-IT" sz="2400" dirty="0">
              <a:solidFill>
                <a:schemeClr val="tx1"/>
              </a:solidFill>
            </a:endParaRPr>
          </a:p>
          <a:p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86549482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413324"/>
      </a:dk2>
      <a:lt2>
        <a:srgbClr val="E8E2E8"/>
      </a:lt2>
      <a:accent1>
        <a:srgbClr val="21BA22"/>
      </a:accent1>
      <a:accent2>
        <a:srgbClr val="57B614"/>
      </a:accent2>
      <a:accent3>
        <a:srgbClr val="92AA1E"/>
      </a:accent3>
      <a:accent4>
        <a:srgbClr val="C79B16"/>
      </a:accent4>
      <a:accent5>
        <a:srgbClr val="E76929"/>
      </a:accent5>
      <a:accent6>
        <a:srgbClr val="D51726"/>
      </a:accent6>
      <a:hlink>
        <a:srgbClr val="AE743A"/>
      </a:hlink>
      <a:folHlink>
        <a:srgbClr val="7F7F7F"/>
      </a:folHlink>
    </a:clrScheme>
    <a:fontScheme name="Retrospect">
      <a:majorFont>
        <a:latin typeface="Univers Condensed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Univers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698</Words>
  <Application>Microsoft Office PowerPoint</Application>
  <PresentationFormat>Widescreen</PresentationFormat>
  <Paragraphs>106</Paragraphs>
  <Slides>42</Slides>
  <Notes>12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42</vt:i4>
      </vt:variant>
    </vt:vector>
  </HeadingPairs>
  <TitlesOfParts>
    <vt:vector size="48" baseType="lpstr">
      <vt:lpstr>Arial</vt:lpstr>
      <vt:lpstr>Calibri</vt:lpstr>
      <vt:lpstr>Univers</vt:lpstr>
      <vt:lpstr>Univers Condensed</vt:lpstr>
      <vt:lpstr>Wingdings</vt:lpstr>
      <vt:lpstr>RetrospectVTI</vt:lpstr>
      <vt:lpstr>Oltre il Giardino</vt:lpstr>
      <vt:lpstr>Introduzione </vt:lpstr>
      <vt:lpstr>Dal giardinaggio all’agricoltura</vt:lpstr>
      <vt:lpstr>Obiettivo </vt:lpstr>
      <vt:lpstr>Utenti  </vt:lpstr>
      <vt:lpstr>Prodotti</vt:lpstr>
      <vt:lpstr>Funzionalità</vt:lpstr>
      <vt:lpstr>Presentazione standard di PowerPoint</vt:lpstr>
      <vt:lpstr>Analisi dei siti esistenti</vt:lpstr>
      <vt:lpstr>Peragashop</vt:lpstr>
      <vt:lpstr>Pro e contro</vt:lpstr>
      <vt:lpstr>Agricolashop</vt:lpstr>
      <vt:lpstr>Pro e contro</vt:lpstr>
      <vt:lpstr>Ribimex</vt:lpstr>
      <vt:lpstr>Pro e contro</vt:lpstr>
      <vt:lpstr>Soluzione Proposta-Oltre il giardino</vt:lpstr>
      <vt:lpstr>Soluzione proposta</vt:lpstr>
      <vt:lpstr>Soluzione proposta</vt:lpstr>
      <vt:lpstr>Diagramma Navigazionale</vt:lpstr>
      <vt:lpstr>Mappa Dei Contenuti</vt:lpstr>
      <vt:lpstr>Catalogo</vt:lpstr>
      <vt:lpstr>Carrello</vt:lpstr>
      <vt:lpstr>Database</vt:lpstr>
      <vt:lpstr>MVC</vt:lpstr>
      <vt:lpstr>Data Source</vt:lpstr>
      <vt:lpstr>Responsive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Barra di ricerca</vt:lpstr>
      <vt:lpstr>Menù</vt:lpstr>
      <vt:lpstr>Carrello Vuoto</vt:lpstr>
      <vt:lpstr>Page-Error</vt:lpstr>
      <vt:lpstr>Messaggi di errore</vt:lpstr>
      <vt:lpstr>Pagine Statiche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Oltre il Giardino</dc:title>
  <dc:creator>Alessia Crispo</dc:creator>
  <cp:lastModifiedBy>Alessia Crispo</cp:lastModifiedBy>
  <cp:revision>1</cp:revision>
  <dcterms:created xsi:type="dcterms:W3CDTF">2021-02-19T09:12:56Z</dcterms:created>
  <dcterms:modified xsi:type="dcterms:W3CDTF">2021-02-19T09:18:43Z</dcterms:modified>
</cp:coreProperties>
</file>